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6" r:id="rId5"/>
    <p:sldId id="258" r:id="rId6"/>
    <p:sldId id="267" r:id="rId7"/>
    <p:sldId id="265" r:id="rId8"/>
    <p:sldId id="268" r:id="rId9"/>
    <p:sldId id="269" r:id="rId10"/>
    <p:sldId id="270" r:id="rId11"/>
    <p:sldId id="259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dowens@nmtcs.ne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052160" y="2052960"/>
            <a:ext cx="2091839" cy="1828800"/>
          </a:xfrm>
        </p:spPr>
        <p:txBody>
          <a:bodyPr/>
          <a:lstStyle/>
          <a:p>
            <a:r>
              <a:rPr lang="en-US" dirty="0" smtClean="0"/>
              <a:t>Jan. 14, 2015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Parent Training : Behavior and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4478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89721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school counselor is your contact person</a:t>
            </a:r>
          </a:p>
          <a:p>
            <a:pPr lvl="1"/>
            <a:r>
              <a:rPr lang="en-US" sz="3600" dirty="0" smtClean="0"/>
              <a:t>DonYvonne Owens</a:t>
            </a:r>
          </a:p>
          <a:p>
            <a:pPr lvl="2"/>
            <a:r>
              <a:rPr lang="en-US" sz="3600" dirty="0">
                <a:hlinkClick r:id="rId2"/>
              </a:rPr>
              <a:t>dowens@</a:t>
            </a:r>
            <a:r>
              <a:rPr lang="en-US" sz="3600" dirty="0" smtClean="0">
                <a:hlinkClick r:id="rId2"/>
              </a:rPr>
              <a:t>nmtcs.net</a:t>
            </a:r>
            <a:r>
              <a:rPr lang="en-US" sz="3600" dirty="0" smtClean="0"/>
              <a:t>  </a:t>
            </a:r>
          </a:p>
          <a:p>
            <a:pPr lvl="2"/>
            <a:r>
              <a:rPr lang="en-US" sz="3600" dirty="0" smtClean="0"/>
              <a:t>Or call the school and request to speak to her.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are looking for other types of BehAvioral Support…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2501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New Media offers services such as </a:t>
            </a:r>
          </a:p>
          <a:p>
            <a:pPr lvl="1"/>
            <a:r>
              <a:rPr lang="en-US" sz="2400" dirty="0" smtClean="0"/>
              <a:t>Speech and Language</a:t>
            </a:r>
          </a:p>
          <a:p>
            <a:pPr lvl="1"/>
            <a:r>
              <a:rPr lang="en-US" sz="2400" dirty="0" smtClean="0"/>
              <a:t>ELL</a:t>
            </a:r>
          </a:p>
          <a:p>
            <a:pPr lvl="1"/>
            <a:r>
              <a:rPr lang="en-US" sz="2400" dirty="0" smtClean="0"/>
              <a:t>Occupational</a:t>
            </a:r>
          </a:p>
          <a:p>
            <a:pPr lvl="1"/>
            <a:r>
              <a:rPr lang="en-US" sz="2400" dirty="0" smtClean="0"/>
              <a:t>Nurse/ Health Service</a:t>
            </a:r>
          </a:p>
          <a:p>
            <a:pPr lvl="1"/>
            <a:r>
              <a:rPr lang="en-US" sz="2400" dirty="0" smtClean="0"/>
              <a:t>Audiologist</a:t>
            </a:r>
          </a:p>
          <a:p>
            <a:pPr lvl="1"/>
            <a:r>
              <a:rPr lang="en-US" sz="2400" dirty="0" smtClean="0"/>
              <a:t>In School Counseling</a:t>
            </a:r>
          </a:p>
          <a:p>
            <a:pPr lvl="2"/>
            <a:r>
              <a:rPr lang="en-US" sz="2400" dirty="0" smtClean="0"/>
              <a:t>School Counselor</a:t>
            </a:r>
          </a:p>
          <a:p>
            <a:pPr lvl="2"/>
            <a:r>
              <a:rPr lang="en-US" sz="2400" dirty="0" smtClean="0"/>
              <a:t>Juvenile Justice Center of Philadelphia</a:t>
            </a:r>
          </a:p>
          <a:p>
            <a:pPr lvl="3"/>
            <a:r>
              <a:rPr lang="en-US" sz="2400" dirty="0" smtClean="0"/>
              <a:t>Group</a:t>
            </a:r>
          </a:p>
          <a:p>
            <a:pPr lvl="3"/>
            <a:r>
              <a:rPr lang="en-US" sz="2400" dirty="0" smtClean="0"/>
              <a:t>Individual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5810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NEXT PARENT TRAINING </a:t>
            </a:r>
          </a:p>
          <a:p>
            <a:pPr marL="45720" indent="0" algn="ctr">
              <a:buNone/>
            </a:pPr>
            <a:r>
              <a:rPr lang="en-US" sz="3600" dirty="0" smtClean="0"/>
              <a:t>March 11, 2015 @ 1:00pm-2:30pm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420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 Behavior Strategies</a:t>
            </a:r>
          </a:p>
          <a:p>
            <a:endParaRPr lang="en-US" sz="3200" dirty="0"/>
          </a:p>
          <a:p>
            <a:r>
              <a:rPr lang="en-US" sz="3200" dirty="0"/>
              <a:t> Behavioral Health</a:t>
            </a:r>
          </a:p>
          <a:p>
            <a:endParaRPr lang="en-US" sz="3200" dirty="0"/>
          </a:p>
          <a:p>
            <a:r>
              <a:rPr lang="en-US" sz="3200" dirty="0"/>
              <a:t> Related Services</a:t>
            </a:r>
          </a:p>
          <a:p>
            <a:endParaRPr lang="en-US" sz="3200" dirty="0"/>
          </a:p>
          <a:p>
            <a:r>
              <a:rPr lang="en-US" sz="3200" dirty="0"/>
              <a:t> </a:t>
            </a:r>
            <a:r>
              <a:rPr lang="en-US" sz="3200" dirty="0" smtClean="0"/>
              <a:t>Counseling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530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926300"/>
          </a:xfrm>
        </p:spPr>
        <p:txBody>
          <a:bodyPr>
            <a:normAutofit lnSpcReduction="10000"/>
          </a:bodyPr>
          <a:lstStyle/>
          <a:p>
            <a:pPr marL="45720" lvl="0" indent="0">
              <a:buClr>
                <a:srgbClr val="C66951"/>
              </a:buClr>
              <a:buNone/>
            </a:pPr>
            <a:r>
              <a:rPr lang="en-US" sz="3200" dirty="0" smtClean="0">
                <a:solidFill>
                  <a:srgbClr val="534949"/>
                </a:solidFill>
              </a:rPr>
              <a:t>The child is…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3200" dirty="0">
                <a:solidFill>
                  <a:srgbClr val="534949"/>
                </a:solidFill>
              </a:rPr>
              <a:t>	</a:t>
            </a:r>
            <a:r>
              <a:rPr lang="en-US" sz="3200" dirty="0" smtClean="0">
                <a:solidFill>
                  <a:srgbClr val="534949"/>
                </a:solidFill>
              </a:rPr>
              <a:t>- increasingly upset/depressed/worried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3200" dirty="0">
                <a:solidFill>
                  <a:srgbClr val="534949"/>
                </a:solidFill>
              </a:rPr>
              <a:t>	</a:t>
            </a:r>
            <a:r>
              <a:rPr lang="en-US" sz="3200" dirty="0" smtClean="0">
                <a:solidFill>
                  <a:srgbClr val="534949"/>
                </a:solidFill>
              </a:rPr>
              <a:t>- experiencing big changes that have 	led to inability to adjust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3200" dirty="0">
                <a:solidFill>
                  <a:srgbClr val="534949"/>
                </a:solidFill>
              </a:rPr>
              <a:t>	</a:t>
            </a:r>
            <a:r>
              <a:rPr lang="en-US" sz="3200" dirty="0" smtClean="0">
                <a:solidFill>
                  <a:srgbClr val="534949"/>
                </a:solidFill>
              </a:rPr>
              <a:t>- often in fights with others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3200" dirty="0">
                <a:solidFill>
                  <a:srgbClr val="534949"/>
                </a:solidFill>
              </a:rPr>
              <a:t>	</a:t>
            </a:r>
            <a:r>
              <a:rPr lang="en-US" sz="3200" dirty="0" smtClean="0">
                <a:solidFill>
                  <a:srgbClr val="534949"/>
                </a:solidFill>
              </a:rPr>
              <a:t>- behaving in ways that concern you</a:t>
            </a:r>
          </a:p>
          <a:p>
            <a:pPr marL="45720" lvl="0" indent="0">
              <a:buClr>
                <a:srgbClr val="C66951"/>
              </a:buClr>
              <a:buNone/>
            </a:pPr>
            <a:endParaRPr lang="en-US" sz="3200" dirty="0" smtClean="0">
              <a:solidFill>
                <a:srgbClr val="534949"/>
              </a:solidFill>
            </a:endParaRP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2600" dirty="0" smtClean="0">
                <a:solidFill>
                  <a:srgbClr val="534949"/>
                </a:solidFill>
              </a:rPr>
              <a:t>*These problems can come and go as kids grow up, in some cases they can last a long time which can be a sign that your child is in distress.</a:t>
            </a:r>
            <a:endParaRPr lang="en-US" sz="26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81444"/>
            <a:ext cx="8381260" cy="1228797"/>
          </a:xfrm>
        </p:spPr>
        <p:txBody>
          <a:bodyPr/>
          <a:lstStyle/>
          <a:p>
            <a:r>
              <a:rPr lang="en-US" sz="2400" dirty="0" smtClean="0"/>
              <a:t>Behavior Strategies: </a:t>
            </a:r>
            <a:br>
              <a:rPr lang="en-US" sz="2400" dirty="0" smtClean="0"/>
            </a:br>
            <a:r>
              <a:rPr lang="en-US" sz="2400" dirty="0" smtClean="0"/>
              <a:t>How do I know if my Child Needs and assessment for Behavioral Health Services?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11069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You are the expert on your child’s behavior patterns, trust your instincts. </a:t>
            </a:r>
          </a:p>
          <a:p>
            <a:endParaRPr lang="en-US" sz="2800" dirty="0" smtClean="0"/>
          </a:p>
          <a:p>
            <a:r>
              <a:rPr lang="en-US" sz="2800" dirty="0" smtClean="0"/>
              <a:t>Begin by calmly talking about your concerns with your child. Ask questions like “How do you feel?” and Take time to listen.</a:t>
            </a:r>
          </a:p>
          <a:p>
            <a:endParaRPr lang="en-US" sz="2800" dirty="0" smtClean="0"/>
          </a:p>
          <a:p>
            <a:r>
              <a:rPr lang="en-US" sz="2800" dirty="0" smtClean="0"/>
              <a:t>Next Step: Seek help from a behavioral health provider or other health care professional.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What do I Do if I think my child is experiencing  a behavioral health problem?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73327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655672"/>
            <a:ext cx="8407893" cy="5202327"/>
          </a:xfrm>
        </p:spPr>
        <p:txBody>
          <a:bodyPr>
            <a:noAutofit/>
          </a:bodyPr>
          <a:lstStyle/>
          <a:p>
            <a:r>
              <a:rPr lang="en-US" sz="2800" dirty="0" smtClean="0"/>
              <a:t>Children enrolled in Medical Assistance are provided “all medically necessary” health services including behavioral health treatment.</a:t>
            </a:r>
          </a:p>
          <a:p>
            <a:r>
              <a:rPr lang="en-US" sz="2800" dirty="0" smtClean="0"/>
              <a:t>Children insured through Medical Assistance can get this treatment for free. </a:t>
            </a:r>
          </a:p>
          <a:p>
            <a:r>
              <a:rPr lang="en-US" sz="2800" dirty="0" smtClean="0"/>
              <a:t>Children’s Health Insurance Plan Program (CHIP) and most private insurance companies cover behavioral health, but the services vary by the child’s plan.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868897"/>
          </a:xfrm>
        </p:spPr>
        <p:txBody>
          <a:bodyPr/>
          <a:lstStyle/>
          <a:p>
            <a:r>
              <a:rPr lang="en-US" dirty="0"/>
              <a:t>Behavioral </a:t>
            </a:r>
            <a:r>
              <a:rPr lang="en-US" dirty="0" smtClean="0"/>
              <a:t>Health</a:t>
            </a:r>
            <a:r>
              <a:rPr lang="en-US" dirty="0"/>
              <a:t> </a:t>
            </a:r>
            <a:r>
              <a:rPr lang="en-US" dirty="0" smtClean="0"/>
              <a:t>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2669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29"/>
          </a:xfrm>
        </p:spPr>
        <p:txBody>
          <a:bodyPr>
            <a:normAutofit fontScale="62500" lnSpcReduction="20000"/>
          </a:bodyPr>
          <a:lstStyle/>
          <a:p>
            <a:r>
              <a:rPr lang="en-US" sz="4500" dirty="0" smtClean="0"/>
              <a:t>Check the green pages or online for what suits you and your plan best. You can also ask your insurance provider what places/ services they cover. </a:t>
            </a:r>
          </a:p>
          <a:p>
            <a:pPr marL="45720" indent="0">
              <a:buNone/>
            </a:pPr>
            <a:endParaRPr lang="en-US" sz="4500" dirty="0" smtClean="0"/>
          </a:p>
          <a:p>
            <a:r>
              <a:rPr lang="en-US" sz="4500" dirty="0" smtClean="0"/>
              <a:t>Community Based Services Provide Help in areas of:</a:t>
            </a:r>
          </a:p>
          <a:p>
            <a:pPr lvl="1"/>
            <a:r>
              <a:rPr lang="en-US" sz="4500" dirty="0" smtClean="0"/>
              <a:t>Mental Health</a:t>
            </a:r>
          </a:p>
          <a:p>
            <a:pPr lvl="1"/>
            <a:r>
              <a:rPr lang="en-US" sz="4500" dirty="0" smtClean="0"/>
              <a:t>Trauma</a:t>
            </a:r>
          </a:p>
          <a:p>
            <a:pPr lvl="1"/>
            <a:r>
              <a:rPr lang="en-US" sz="4500" dirty="0" smtClean="0"/>
              <a:t>Grieving</a:t>
            </a:r>
          </a:p>
          <a:p>
            <a:pPr lvl="1"/>
            <a:r>
              <a:rPr lang="en-US" sz="4500" dirty="0" smtClean="0"/>
              <a:t>Counseling</a:t>
            </a:r>
          </a:p>
          <a:p>
            <a:pPr marL="365760" lvl="1" indent="0">
              <a:buNone/>
            </a:pPr>
            <a:endParaRPr lang="en-US" sz="2900" dirty="0" smtClean="0"/>
          </a:p>
          <a:p>
            <a:pPr marL="365760" lvl="1" indent="0">
              <a:buNone/>
            </a:pPr>
            <a:r>
              <a:rPr lang="en-US" sz="2900" dirty="0" smtClean="0">
                <a:sym typeface="Wingdings"/>
              </a:rPr>
              <a:t> Check out contacts in your packet for further contact information. </a:t>
            </a:r>
            <a:endParaRPr lang="en-US" sz="29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health-</a:t>
            </a:r>
            <a:br>
              <a:rPr lang="en-US" dirty="0" smtClean="0"/>
            </a:br>
            <a:r>
              <a:rPr lang="en-US" dirty="0" smtClean="0"/>
              <a:t> Community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2506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9351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Programming open to all students at New Media</a:t>
            </a:r>
          </a:p>
          <a:p>
            <a:pPr lvl="1"/>
            <a:r>
              <a:rPr lang="en-US" sz="3000" dirty="0"/>
              <a:t>Facilitated by Licensed Therapist connected with Juvenile Justice Center of Philadelphia (JJC</a:t>
            </a:r>
            <a:r>
              <a:rPr lang="en-US" sz="3000" dirty="0" smtClean="0"/>
              <a:t>)</a:t>
            </a:r>
          </a:p>
          <a:p>
            <a:r>
              <a:rPr lang="en-US" sz="3200" dirty="0" smtClean="0"/>
              <a:t>JJC</a:t>
            </a:r>
          </a:p>
          <a:p>
            <a:pPr lvl="1"/>
            <a:r>
              <a:rPr lang="en-US" sz="2800" dirty="0" smtClean="0"/>
              <a:t>Weekly group sessions</a:t>
            </a:r>
          </a:p>
          <a:p>
            <a:pPr lvl="1"/>
            <a:r>
              <a:rPr lang="en-US" sz="2800" dirty="0" smtClean="0"/>
              <a:t>Male + Female Groups</a:t>
            </a:r>
          </a:p>
          <a:p>
            <a:pPr lvl="1"/>
            <a:r>
              <a:rPr lang="en-US" sz="2800" dirty="0" smtClean="0"/>
              <a:t>Individual Sessions</a:t>
            </a:r>
          </a:p>
          <a:p>
            <a:pPr marL="45720" indent="0">
              <a:buNone/>
            </a:pP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Support at New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2169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Develop social skills</a:t>
            </a:r>
          </a:p>
          <a:p>
            <a:pPr algn="ctr"/>
            <a:r>
              <a:rPr lang="en-US" sz="3200" dirty="0" smtClean="0"/>
              <a:t>Emotional control</a:t>
            </a:r>
          </a:p>
          <a:p>
            <a:pPr algn="ctr"/>
            <a:r>
              <a:rPr lang="en-US" sz="3200" dirty="0" smtClean="0"/>
              <a:t>Coed Relationship Concerns</a:t>
            </a:r>
          </a:p>
          <a:p>
            <a:pPr algn="ctr"/>
            <a:r>
              <a:rPr lang="en-US" sz="3200" dirty="0" smtClean="0"/>
              <a:t>Bullying</a:t>
            </a:r>
          </a:p>
          <a:p>
            <a:pPr algn="ctr"/>
            <a:r>
              <a:rPr lang="en-US" sz="3200" dirty="0" smtClean="0"/>
              <a:t>Resilience</a:t>
            </a:r>
          </a:p>
          <a:p>
            <a:pPr algn="ctr"/>
            <a:r>
              <a:rPr lang="en-US" sz="3200" dirty="0" smtClean="0"/>
              <a:t>Self –Advocacy</a:t>
            </a:r>
          </a:p>
          <a:p>
            <a:pPr algn="ctr"/>
            <a:r>
              <a:rPr lang="en-US" sz="3200" dirty="0" smtClean="0"/>
              <a:t>Organization and Responsibility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6159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5930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 FBA is an attempt to look beyond the </a:t>
            </a:r>
            <a:r>
              <a:rPr lang="en-US" sz="3200" dirty="0"/>
              <a:t>o</a:t>
            </a:r>
            <a:r>
              <a:rPr lang="en-US" sz="3200" dirty="0" smtClean="0"/>
              <a:t>bvious interpretation of “bad” behavior and looks deeper into the cause of the behavior. 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Does my child need one?</a:t>
            </a:r>
          </a:p>
          <a:p>
            <a:endParaRPr lang="en-US" sz="3200" dirty="0"/>
          </a:p>
          <a:p>
            <a:r>
              <a:rPr lang="en-US" sz="3200" dirty="0" smtClean="0"/>
              <a:t>Why are these conducted?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Behavioral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7143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174</TotalTime>
  <Words>387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Grid</vt:lpstr>
      <vt:lpstr>Parent Training : Behavior and Services</vt:lpstr>
      <vt:lpstr>Agenda</vt:lpstr>
      <vt:lpstr>Behavior Strategies:  How do I know if my Child Needs and assessment for Behavioral Health Services?</vt:lpstr>
      <vt:lpstr>What do I Do if I think my child is experiencing  a behavioral health problem?</vt:lpstr>
      <vt:lpstr>Behavioral Health Coverage</vt:lpstr>
      <vt:lpstr>Behavioral health-  Community Support</vt:lpstr>
      <vt:lpstr>Behavior Support at New Media</vt:lpstr>
      <vt:lpstr>Our Focus</vt:lpstr>
      <vt:lpstr>Functional Behavioral Assessment</vt:lpstr>
      <vt:lpstr>If you are looking for other types of BehAvioral Support…</vt:lpstr>
      <vt:lpstr>Related Services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Chellsee Lee</dc:creator>
  <cp:lastModifiedBy>teacher</cp:lastModifiedBy>
  <cp:revision>31</cp:revision>
  <dcterms:created xsi:type="dcterms:W3CDTF">2015-01-12T19:53:46Z</dcterms:created>
  <dcterms:modified xsi:type="dcterms:W3CDTF">2015-01-15T18:17:28Z</dcterms:modified>
</cp:coreProperties>
</file>